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09"/>
  </p:notesMasterIdLst>
  <p:handoutMasterIdLst>
    <p:handoutMasterId r:id="rId110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78" r:id="rId71"/>
    <p:sldId id="379" r:id="rId72"/>
    <p:sldId id="373" r:id="rId73"/>
    <p:sldId id="374" r:id="rId74"/>
    <p:sldId id="365" r:id="rId75"/>
    <p:sldId id="375" r:id="rId76"/>
    <p:sldId id="366" r:id="rId77"/>
    <p:sldId id="367" r:id="rId78"/>
    <p:sldId id="314" r:id="rId79"/>
    <p:sldId id="369" r:id="rId80"/>
    <p:sldId id="372" r:id="rId81"/>
    <p:sldId id="376" r:id="rId82"/>
    <p:sldId id="377" r:id="rId83"/>
    <p:sldId id="380" r:id="rId84"/>
    <p:sldId id="381" r:id="rId85"/>
    <p:sldId id="382" r:id="rId86"/>
    <p:sldId id="383" r:id="rId87"/>
    <p:sldId id="384" r:id="rId88"/>
    <p:sldId id="385" r:id="rId89"/>
    <p:sldId id="387" r:id="rId90"/>
    <p:sldId id="388" r:id="rId91"/>
    <p:sldId id="390" r:id="rId92"/>
    <p:sldId id="389" r:id="rId93"/>
    <p:sldId id="391" r:id="rId94"/>
    <p:sldId id="358" r:id="rId95"/>
    <p:sldId id="393" r:id="rId96"/>
    <p:sldId id="394" r:id="rId97"/>
    <p:sldId id="395" r:id="rId98"/>
    <p:sldId id="396" r:id="rId99"/>
    <p:sldId id="392" r:id="rId100"/>
    <p:sldId id="329" r:id="rId101"/>
    <p:sldId id="305" r:id="rId102"/>
    <p:sldId id="275" r:id="rId103"/>
    <p:sldId id="289" r:id="rId104"/>
    <p:sldId id="290" r:id="rId105"/>
    <p:sldId id="291" r:id="rId106"/>
    <p:sldId id="285" r:id="rId107"/>
    <p:sldId id="263" r:id="rId108"/>
  </p:sldIdLst>
  <p:sldSz cx="12192000" cy="6858000"/>
  <p:notesSz cx="6858000" cy="9144000"/>
  <p:embeddedFontLst>
    <p:embeddedFont>
      <p:font typeface="Calibri" panose="020F0502020204030204" pitchFamily="34" charset="0"/>
      <p:regular r:id="rId111"/>
      <p:bold r:id="rId112"/>
      <p:italic r:id="rId113"/>
      <p:boldItalic r:id="rId114"/>
    </p:embeddedFont>
    <p:embeddedFont>
      <p:font typeface="Century Gothic" panose="020B0502020202020204" pitchFamily="34" charset="0"/>
      <p:regular r:id="rId115"/>
      <p:bold r:id="rId116"/>
      <p:italic r:id="rId117"/>
      <p:boldItalic r:id="rId118"/>
    </p:embeddedFont>
    <p:embeddedFont>
      <p:font typeface="Galano Grotesque Light" panose="020B0604020202020204" charset="0"/>
      <p:regular r:id="rId119"/>
    </p:embeddedFont>
    <p:embeddedFont>
      <p:font typeface="Galano Grotesque Medium" panose="020B0604020202020204" charset="0"/>
      <p:regular r:id="rId120"/>
    </p:embeddedFont>
    <p:embeddedFont>
      <p:font typeface="Montserrat Light" panose="020B0604020202020204" charset="0"/>
      <p:regular r:id="rId121"/>
      <p:italic r:id="rId1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78"/>
            <p14:sldId id="379"/>
            <p14:sldId id="373"/>
            <p14:sldId id="374"/>
            <p14:sldId id="365"/>
            <p14:sldId id="375"/>
            <p14:sldId id="366"/>
            <p14:sldId id="367"/>
            <p14:sldId id="314"/>
            <p14:sldId id="369"/>
            <p14:sldId id="372"/>
            <p14:sldId id="376"/>
            <p14:sldId id="377"/>
            <p14:sldId id="380"/>
            <p14:sldId id="381"/>
            <p14:sldId id="382"/>
            <p14:sldId id="383"/>
            <p14:sldId id="384"/>
            <p14:sldId id="385"/>
            <p14:sldId id="387"/>
            <p14:sldId id="388"/>
            <p14:sldId id="390"/>
            <p14:sldId id="389"/>
            <p14:sldId id="391"/>
            <p14:sldId id="358"/>
            <p14:sldId id="393"/>
            <p14:sldId id="394"/>
            <p14:sldId id="395"/>
            <p14:sldId id="396"/>
            <p14:sldId id="392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6" autoAdjust="0"/>
    <p:restoredTop sz="89775" autoAdjust="0"/>
  </p:normalViewPr>
  <p:slideViewPr>
    <p:cSldViewPr snapToGrid="0">
      <p:cViewPr varScale="1">
        <p:scale>
          <a:sx n="60" d="100"/>
          <a:sy n="60" d="100"/>
        </p:scale>
        <p:origin x="7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7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2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10.fntdata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handoutMaster" Target="handoutMasters/handoutMaster1.xml"/><Relationship Id="rId115" Type="http://schemas.openxmlformats.org/officeDocument/2006/relationships/font" Target="fonts/font5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11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13/12/2019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13/12/2019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50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99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84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3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6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1235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34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826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593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473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37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37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4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017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7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876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Demo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stronie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850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r>
              <a:rPr lang="en-US" dirty="0" err="1"/>
              <a:t>Dodawanie</a:t>
            </a:r>
            <a:r>
              <a:rPr lang="en-US" dirty="0"/>
              <a:t> </a:t>
            </a:r>
            <a:r>
              <a:rPr lang="en-US" dirty="0" err="1"/>
              <a:t>tagu</a:t>
            </a:r>
            <a:r>
              <a:rPr lang="en-US" dirty="0"/>
              <a:t> z menu</a:t>
            </a:r>
          </a:p>
          <a:p>
            <a:r>
              <a:rPr lang="en-US" dirty="0" err="1"/>
              <a:t>Dodawanie</a:t>
            </a:r>
            <a:r>
              <a:rPr lang="en-US" dirty="0"/>
              <a:t> </a:t>
            </a:r>
            <a:r>
              <a:rPr lang="en-US" dirty="0" err="1"/>
              <a:t>tagu</a:t>
            </a:r>
            <a:r>
              <a:rPr lang="en-US" dirty="0"/>
              <a:t> z </a:t>
            </a:r>
            <a:r>
              <a:rPr lang="en-US" dirty="0" err="1"/>
              <a:t>comita</a:t>
            </a:r>
            <a:r>
              <a:rPr lang="en-US" dirty="0"/>
              <a:t>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5709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5123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A </a:t>
            </a:r>
            <a:r>
              <a:rPr lang="en-GB" dirty="0" err="1"/>
              <a:t>więc</a:t>
            </a:r>
            <a:r>
              <a:rPr lang="en-GB" dirty="0"/>
              <a:t> po co ten git? – </a:t>
            </a:r>
            <a:r>
              <a:rPr lang="en-GB" dirty="0" err="1"/>
              <a:t>Pwtórzenie</a:t>
            </a:r>
            <a:r>
              <a:rPr lang="en-GB" dirty="0"/>
              <a:t> </a:t>
            </a:r>
            <a:r>
              <a:rPr lang="en-GB" dirty="0" err="1"/>
              <a:t>pierwszych</a:t>
            </a:r>
            <a:r>
              <a:rPr lang="en-GB" dirty="0"/>
              <a:t> </a:t>
            </a:r>
            <a:r>
              <a:rPr lang="en-GB" dirty="0" err="1"/>
              <a:t>zajęć</a:t>
            </a:r>
            <a:r>
              <a:rPr lang="en-GB" dirty="0"/>
              <a:t>, </a:t>
            </a:r>
            <a:r>
              <a:rPr lang="en-GB" dirty="0" err="1"/>
              <a:t>odpowiedzi</a:t>
            </a:r>
            <a:r>
              <a:rPr lang="en-GB" dirty="0"/>
              <a:t> </a:t>
            </a:r>
            <a:r>
              <a:rPr lang="en-GB" dirty="0" err="1"/>
              <a:t>studentów</a:t>
            </a:r>
            <a:endParaRPr lang="en-GB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66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A </a:t>
            </a:r>
            <a:r>
              <a:rPr lang="en-GB" dirty="0" err="1"/>
              <a:t>więc</a:t>
            </a:r>
            <a:r>
              <a:rPr lang="en-GB" dirty="0"/>
              <a:t> po co ten git? – </a:t>
            </a:r>
            <a:r>
              <a:rPr lang="en-GB" dirty="0" err="1"/>
              <a:t>Pwtórzenie</a:t>
            </a:r>
            <a:r>
              <a:rPr lang="en-GB" dirty="0"/>
              <a:t> </a:t>
            </a:r>
            <a:r>
              <a:rPr lang="en-GB" dirty="0" err="1"/>
              <a:t>pierwszych</a:t>
            </a:r>
            <a:r>
              <a:rPr lang="en-GB" dirty="0"/>
              <a:t> </a:t>
            </a:r>
            <a:r>
              <a:rPr lang="en-GB" dirty="0" err="1"/>
              <a:t>zajęć</a:t>
            </a:r>
            <a:r>
              <a:rPr lang="en-GB" dirty="0"/>
              <a:t>, </a:t>
            </a:r>
            <a:r>
              <a:rPr lang="en-GB" dirty="0" err="1"/>
              <a:t>odpowiedzi</a:t>
            </a:r>
            <a:r>
              <a:rPr lang="en-GB" dirty="0"/>
              <a:t> </a:t>
            </a:r>
            <a:r>
              <a:rPr lang="en-GB" dirty="0" err="1"/>
              <a:t>studentów</a:t>
            </a:r>
            <a:endParaRPr lang="en-GB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9637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Uproszczony</a:t>
            </a:r>
            <a:r>
              <a:rPr lang="en-GB" dirty="0"/>
              <a:t> </a:t>
            </a:r>
            <a:r>
              <a:rPr lang="en-GB" dirty="0" err="1"/>
              <a:t>schemat</a:t>
            </a:r>
            <a:r>
              <a:rPr lang="en-GB" dirty="0"/>
              <a:t> </a:t>
            </a:r>
            <a:r>
              <a:rPr lang="en-GB" dirty="0" err="1"/>
              <a:t>pracy</a:t>
            </a:r>
            <a:r>
              <a:rPr lang="en-GB" dirty="0"/>
              <a:t> </a:t>
            </a:r>
            <a:r>
              <a:rPr lang="en-GB" dirty="0" err="1"/>
              <a:t>zespołu</a:t>
            </a:r>
            <a:r>
              <a:rPr lang="en-GB" dirty="0"/>
              <a:t> w </a:t>
            </a:r>
            <a:r>
              <a:rPr lang="en-GB" dirty="0" err="1"/>
              <a:t>gitlab</a:t>
            </a:r>
            <a:r>
              <a:rPr lang="en-GB" dirty="0"/>
              <a:t>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891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Uproszczony</a:t>
            </a:r>
            <a:r>
              <a:rPr lang="en-GB" dirty="0"/>
              <a:t> </a:t>
            </a:r>
            <a:r>
              <a:rPr lang="en-GB" dirty="0" err="1"/>
              <a:t>schemat</a:t>
            </a:r>
            <a:r>
              <a:rPr lang="en-GB" dirty="0"/>
              <a:t> </a:t>
            </a:r>
            <a:r>
              <a:rPr lang="en-GB" dirty="0" err="1"/>
              <a:t>pracy</a:t>
            </a:r>
            <a:r>
              <a:rPr lang="en-GB" dirty="0"/>
              <a:t> </a:t>
            </a:r>
            <a:r>
              <a:rPr lang="en-GB" dirty="0" err="1"/>
              <a:t>zespołu</a:t>
            </a:r>
            <a:r>
              <a:rPr lang="en-GB" dirty="0"/>
              <a:t> w </a:t>
            </a:r>
            <a:r>
              <a:rPr lang="en-GB" dirty="0" err="1"/>
              <a:t>gitlab</a:t>
            </a:r>
            <a:r>
              <a:rPr lang="en-GB" dirty="0"/>
              <a:t>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3982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953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itignore.io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lab4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6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81.svg"/><Relationship Id="rId4" Type="http://schemas.openxmlformats.org/officeDocument/2006/relationships/image" Target="../media/image77.svg"/><Relationship Id="rId9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Kamil </a:t>
            </a:r>
            <a:r>
              <a:rPr lang="pl-PL" sz="1600" dirty="0" err="1"/>
              <a:t>Pakur</a:t>
            </a:r>
            <a:endParaRPr lang="pl-PL" sz="1600" dirty="0"/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811137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407778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/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>
                <a:solidFill>
                  <a:schemeClr val="tx2"/>
                </a:solidFill>
                <a:hlinkClick r:id="rId4"/>
              </a:rPr>
              <a:t>https://www.gitignore.io</a:t>
            </a:r>
            <a:r>
              <a:rPr lang="pl-PL" dirty="0">
                <a:solidFill>
                  <a:schemeClr val="tx2"/>
                </a:solidFill>
              </a:rPr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523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własny</a:t>
            </a:r>
            <a:r>
              <a:rPr lang="en-US" sz="2000" dirty="0">
                <a:solidFill>
                  <a:schemeClr val="bg2"/>
                </a:solidFill>
              </a:rPr>
              <a:t> branch z </a:t>
            </a:r>
            <a:r>
              <a:rPr lang="en-US" sz="2000" dirty="0" err="1">
                <a:solidFill>
                  <a:schemeClr val="bg2"/>
                </a:solidFill>
              </a:rPr>
              <a:t>najświeższego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(np. “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Jana </a:t>
            </a:r>
            <a:r>
              <a:rPr lang="en-US" sz="2000" dirty="0" err="1">
                <a:solidFill>
                  <a:schemeClr val="bg2"/>
                </a:solidFill>
              </a:rPr>
              <a:t>Kowalskiego</a:t>
            </a:r>
            <a:r>
              <a:rPr lang="en-US" sz="2000" dirty="0">
                <a:solidFill>
                  <a:schemeClr val="bg2"/>
                </a:solidFill>
              </a:rPr>
              <a:t>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2019.txt. </a:t>
            </a:r>
            <a:r>
              <a:rPr lang="en-US" sz="2000" dirty="0" err="1">
                <a:solidFill>
                  <a:schemeClr val="bg2"/>
                </a:solidFill>
              </a:rPr>
              <a:t>Powinien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“</a:t>
            </a:r>
            <a:r>
              <a:rPr lang="en-US" sz="2000" dirty="0" err="1">
                <a:solidFill>
                  <a:schemeClr val="bg2"/>
                </a:solidFill>
              </a:rPr>
              <a:t>obok</a:t>
            </a:r>
            <a:r>
              <a:rPr lang="en-US" sz="2000" dirty="0">
                <a:solidFill>
                  <a:schemeClr val="bg2"/>
                </a:solidFill>
              </a:rPr>
              <a:t>”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b="1" u="sng" dirty="0" err="1">
                <a:solidFill>
                  <a:schemeClr val="bg2"/>
                </a:solidFill>
              </a:rPr>
              <a:t>nie</a:t>
            </a:r>
            <a:r>
              <a:rPr lang="en-US" sz="2000" b="1" u="sng" dirty="0">
                <a:solidFill>
                  <a:schemeClr val="bg2"/>
                </a:solidFill>
              </a:rPr>
              <a:t> ”w”</a:t>
            </a:r>
            <a:r>
              <a:rPr lang="en-US" sz="2000" dirty="0">
                <a:solidFill>
                  <a:schemeClr val="bg2"/>
                </a:solidFill>
              </a:rPr>
              <a:t>) ”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…”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– </a:t>
            </a:r>
            <a:r>
              <a:rPr lang="pl-PL" sz="2000" i="1" dirty="0" err="1">
                <a:solidFill>
                  <a:schemeClr val="lt1"/>
                </a:solidFill>
              </a:rPr>
              <a:t>twórzenie</a:t>
            </a:r>
            <a:r>
              <a:rPr lang="pl-PL" sz="2000" i="1" dirty="0">
                <a:solidFill>
                  <a:schemeClr val="lt1"/>
                </a:solidFill>
              </a:rPr>
              <a:t> </a:t>
            </a:r>
            <a:r>
              <a:rPr lang="pl-PL" sz="2000" i="1" dirty="0" err="1">
                <a:solidFill>
                  <a:schemeClr val="lt1"/>
                </a:solidFill>
              </a:rPr>
              <a:t>brancha</a:t>
            </a:r>
            <a:endParaRPr lang="pl-PL" sz="2000" i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9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Wpisz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coś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2019.txt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2019.txt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trafi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(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.</a:t>
            </a:r>
            <a:r>
              <a:rPr lang="en-US" sz="2000" dirty="0" err="1">
                <a:solidFill>
                  <a:schemeClr val="bg2"/>
                </a:solidFill>
              </a:rPr>
              <a:t>gitignore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regułę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pasującą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2019.txt)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58347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nano</a:t>
            </a:r>
            <a:r>
              <a:rPr lang="pl-PL" sz="2000" b="1" dirty="0">
                <a:solidFill>
                  <a:schemeClr val="lt1"/>
                </a:solidFill>
              </a:rPr>
              <a:t> 2019.txt</a:t>
            </a:r>
            <a:endParaRPr lang="pl-PL" sz="2000" b="1" dirty="0">
              <a:solidFill>
                <a:schemeClr val="bg2"/>
              </a:solidFill>
            </a:endParaRPr>
          </a:p>
          <a:p>
            <a:r>
              <a:rPr lang="pl-PL" sz="2400" b="1" dirty="0">
                <a:solidFill>
                  <a:schemeClr val="lt1"/>
                </a:solidFill>
              </a:rPr>
              <a:t>$ </a:t>
            </a:r>
            <a:r>
              <a:rPr lang="pl-PL" sz="2400" b="1" dirty="0" err="1">
                <a:solidFill>
                  <a:schemeClr val="lt1"/>
                </a:solidFill>
              </a:rPr>
              <a:t>touch</a:t>
            </a:r>
            <a:r>
              <a:rPr lang="pl-PL" sz="2400" b="1" dirty="0">
                <a:solidFill>
                  <a:schemeClr val="lt1"/>
                </a:solidFill>
              </a:rPr>
              <a:t> .</a:t>
            </a:r>
            <a:r>
              <a:rPr lang="pl-PL" sz="2400" b="1" dirty="0" err="1">
                <a:solidFill>
                  <a:schemeClr val="lt1"/>
                </a:solidFill>
              </a:rPr>
              <a:t>gitignore</a:t>
            </a:r>
            <a:r>
              <a:rPr lang="pl-PL" sz="2400" b="1" dirty="0">
                <a:solidFill>
                  <a:schemeClr val="lt1"/>
                </a:solidFill>
              </a:rPr>
              <a:t> – </a:t>
            </a:r>
            <a:r>
              <a:rPr lang="pl-PL" sz="2400" i="1" dirty="0">
                <a:solidFill>
                  <a:schemeClr val="lt1"/>
                </a:solidFill>
              </a:rPr>
              <a:t>stworzenie pliku </a:t>
            </a:r>
            <a:r>
              <a:rPr lang="pl-PL" sz="2400" i="1" dirty="0">
                <a:solidFill>
                  <a:srgbClr val="FF0000"/>
                </a:solidFill>
              </a:rPr>
              <a:t>.</a:t>
            </a:r>
            <a:r>
              <a:rPr lang="pl-PL" sz="2400" i="1" dirty="0" err="1">
                <a:solidFill>
                  <a:srgbClr val="FF0000"/>
                </a:solidFill>
              </a:rPr>
              <a:t>gitignore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47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merge request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folderze</a:t>
            </a:r>
            <a:r>
              <a:rPr lang="en-US" sz="2000" dirty="0">
                <a:solidFill>
                  <a:schemeClr val="bg2"/>
                </a:solidFill>
              </a:rPr>
              <a:t>!)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.</a:t>
            </a:r>
            <a:r>
              <a:rPr lang="en-US" sz="2000" dirty="0" err="1">
                <a:solidFill>
                  <a:schemeClr val="bg2"/>
                </a:solidFill>
              </a:rPr>
              <a:t>gitkeep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 err="1">
                <a:solidFill>
                  <a:schemeClr val="lt1"/>
                </a:solidFill>
              </a:rPr>
              <a:t>Gitlab.com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40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Podzielcie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 2-3 </a:t>
            </a:r>
            <a:r>
              <a:rPr lang="en-US" sz="2000" dirty="0" err="1">
                <a:solidFill>
                  <a:schemeClr val="bg2"/>
                </a:solidFill>
              </a:rPr>
              <a:t>osobowe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Umieście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sobie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nawzajem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katalogach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prezentami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poprawnie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prezentów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Podpowiedź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Gdy nie podoba Ci się prezent możesz dać: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komentarz w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r>
              <a:rPr lang="pl-PL" sz="2000" b="1" dirty="0">
                <a:solidFill>
                  <a:schemeClr val="bg1"/>
                </a:solidFill>
              </a:rPr>
              <a:t> z opisem, co byś chciał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dać „łapkę w dół” </a:t>
            </a:r>
          </a:p>
          <a:p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8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Choinka – popraw ją!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DBAA12D-567B-6942-9143-B824D345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700214"/>
            <a:ext cx="49784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B06B-224D-D746-BDC3-6C0E259D557E}"/>
              </a:ext>
            </a:extLst>
          </p:cNvPr>
          <p:cNvSpPr txBox="1"/>
          <p:nvPr/>
        </p:nvSpPr>
        <p:spPr>
          <a:xfrm>
            <a:off x="6771390" y="4018087"/>
            <a:ext cx="458241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Komendy, by zacząć 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$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  <a:r>
              <a:rPr lang="pl-PL" sz="2000" b="1" dirty="0">
                <a:solidFill>
                  <a:schemeClr val="bg1"/>
                </a:solidFill>
              </a:rPr>
              <a:t>git </a:t>
            </a:r>
            <a:r>
              <a:rPr lang="pl-PL" sz="2000" b="1" dirty="0" err="1">
                <a:solidFill>
                  <a:schemeClr val="bg1"/>
                </a:solidFill>
              </a:rPr>
              <a:t>checkout</a:t>
            </a:r>
            <a:r>
              <a:rPr lang="pl-PL" sz="2000" b="1" dirty="0">
                <a:solidFill>
                  <a:schemeClr val="bg1"/>
                </a:solidFill>
              </a:rPr>
              <a:t> master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$ git </a:t>
            </a:r>
            <a:r>
              <a:rPr lang="pl-PL" sz="2000" b="1" dirty="0" err="1">
                <a:solidFill>
                  <a:schemeClr val="bg1"/>
                </a:solidFill>
              </a:rPr>
              <a:t>pull</a:t>
            </a:r>
            <a:endParaRPr lang="pl-PL" sz="2000" b="1" dirty="0">
              <a:solidFill>
                <a:schemeClr val="bg1"/>
              </a:solidFill>
            </a:endParaRP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208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cofa wszystkie zmiany do ostatniego „</a:t>
            </a:r>
            <a:r>
              <a:rPr lang="pl-PL" sz="1800" dirty="0" err="1"/>
              <a:t>adda</a:t>
            </a:r>
            <a:r>
              <a:rPr lang="pl-PL" sz="1800" dirty="0"/>
              <a:t>”.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ścieżka/do/pliku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niedodanych zmian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38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Odrzucone prezenty!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7B0257-E81B-9242-A0D9-74385E243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915179"/>
            <a:ext cx="10515600" cy="159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 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[TYLKO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 Bez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commit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!!!]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6D35658-2A66-8D4B-8F42-60F9F10B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66" y="1530866"/>
            <a:ext cx="7420849" cy="33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0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Nie ma takiego polecenia </a:t>
            </a:r>
            <a:r>
              <a:rPr lang="pl-PL" sz="1800" dirty="0">
                <a:sym typeface="Wingdings" pitchFamily="2" charset="2"/>
              </a:rPr>
              <a:t>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i="1" dirty="0" err="1">
                <a:solidFill>
                  <a:srgbClr val="61A83F"/>
                </a:solidFill>
              </a:rPr>
              <a:t>unadd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7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2023811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Sposoby, które umożliwiają wskazanie konkretnego </a:t>
            </a:r>
            <a:r>
              <a:rPr lang="pl-PL" sz="1800" dirty="0" err="1">
                <a:sym typeface="Wingdings" pitchFamily="2" charset="2"/>
              </a:rPr>
              <a:t>commit</a:t>
            </a:r>
            <a:r>
              <a:rPr lang="pl-PL" sz="1800" dirty="0">
                <a:sym typeface="Wingdings" pitchFamily="2" charset="2"/>
              </a:rPr>
              <a:t>:</a:t>
            </a:r>
          </a:p>
          <a:p>
            <a:pPr algn="just">
              <a:buFont typeface="Wingdings" pitchFamily="2" charset="2"/>
              <a:buChar char="ü"/>
            </a:pP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commit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-id </a:t>
            </a:r>
            <a:r>
              <a:rPr lang="pl-PL" sz="1800" dirty="0">
                <a:sym typeface="Wingdings" pitchFamily="2" charset="2"/>
              </a:rPr>
              <a:t>(suma kontrolna SHA-1)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c6b5451ab6df449fed1a40ccf6b18a82ab7c493c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</a:t>
            </a:r>
            <a:endParaRPr lang="pl-PL" sz="12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branch</a:t>
            </a: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aktualny </a:t>
            </a:r>
            <a:r>
              <a:rPr lang="pl-PL" sz="1800" dirty="0" err="1">
                <a:sym typeface="Wingdings" pitchFamily="2" charset="2"/>
              </a:rPr>
              <a:t>commit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 (inaczej z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rodzic rodzica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, itd.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Historia </a:t>
            </a:r>
            <a:r>
              <a:rPr lang="pl-PL" dirty="0" err="1"/>
              <a:t>commitów</a:t>
            </a: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Stwórz 3 </a:t>
            </a:r>
            <a:r>
              <a:rPr lang="pl-PL" sz="1800" dirty="0" err="1"/>
              <a:t>commity</a:t>
            </a:r>
            <a:r>
              <a:rPr lang="pl-PL" sz="1800" dirty="0"/>
              <a:t> lokalnie (nie </a:t>
            </a:r>
            <a:r>
              <a:rPr lang="pl-PL" sz="1800" dirty="0" err="1"/>
              <a:t>pushuj</a:t>
            </a:r>
            <a:r>
              <a:rPr lang="pl-PL" sz="1800" dirty="0"/>
              <a:t>).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Go, go, go! </a:t>
            </a:r>
            <a:r>
              <a:rPr lang="pl-PL" sz="1800" b="1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Wykonaj polecenie: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status</a:t>
            </a: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Cofnij się do stanu kodu sprzed 2 </a:t>
            </a:r>
            <a:r>
              <a:rPr lang="pl-PL" sz="1800" dirty="0" err="1">
                <a:sym typeface="Wingdings" pitchFamily="2" charset="2"/>
              </a:rPr>
              <a:t>commitów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lokalnego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806150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Cofnięcie wszystkiego, co nie jest dodane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i="1" dirty="0">
              <a:solidFill>
                <a:srgbClr val="61A83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To </a:t>
            </a:r>
            <a:r>
              <a:rPr lang="pl-PL" sz="2000" b="1" dirty="0">
                <a:solidFill>
                  <a:srgbClr val="FF0000"/>
                </a:solidFill>
              </a:rPr>
              <a:t>nie</a:t>
            </a:r>
            <a:r>
              <a:rPr lang="pl-PL" sz="2000" b="1" dirty="0">
                <a:solidFill>
                  <a:schemeClr val="bg1"/>
                </a:solidFill>
              </a:rPr>
              <a:t> usunie nowych plików, a jedynie to, co zostało zmienione w plikach </a:t>
            </a:r>
            <a:r>
              <a:rPr lang="pl-PL" sz="2000" b="1" dirty="0">
                <a:solidFill>
                  <a:schemeClr val="accent3">
                    <a:lumMod val="75000"/>
                  </a:schemeClr>
                </a:solidFill>
              </a:rPr>
              <a:t>zarządzanych przez git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849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„</a:t>
            </a:r>
            <a:r>
              <a:rPr lang="pl-PL" sz="1800" dirty="0" err="1"/>
              <a:t>Oddodaje</a:t>
            </a:r>
            <a:r>
              <a:rPr lang="pl-PL" sz="1800" dirty="0"/>
              <a:t>” plik do gita. (jakby `git </a:t>
            </a:r>
            <a:r>
              <a:rPr lang="pl-PL" sz="1800" dirty="0" err="1"/>
              <a:t>unadd</a:t>
            </a:r>
            <a:r>
              <a:rPr lang="pl-PL" sz="1800" dirty="0"/>
              <a:t> plik`)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dirty="0"/>
              <a:t>Można wskazać cały folder.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plik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Nie cofa zmian. Jedynie sprawia, że git „zapomina” o nich.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708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Cofa lokalnie o </a:t>
            </a:r>
            <a:r>
              <a:rPr lang="pl-PL" sz="1800" b="1" dirty="0">
                <a:solidFill>
                  <a:srgbClr val="0070C0"/>
                </a:solidFill>
              </a:rPr>
              <a:t>N</a:t>
            </a:r>
            <a:r>
              <a:rPr lang="pl-PL" sz="1800" dirty="0"/>
              <a:t> </a:t>
            </a:r>
            <a:r>
              <a:rPr lang="pl-PL" sz="1800" dirty="0" err="1"/>
              <a:t>commitów</a:t>
            </a:r>
            <a:r>
              <a:rPr lang="pl-PL" sz="1800" dirty="0"/>
              <a:t> w historii gita.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HEAD~</a:t>
            </a:r>
            <a:r>
              <a:rPr lang="pl-PL" sz="3100" i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Jeśli cofnie się dalej niż tylko lokalna historia może nie udać się zrobić </a:t>
            </a:r>
            <a:r>
              <a:rPr lang="pl-PL" sz="2000" b="1" dirty="0" err="1">
                <a:solidFill>
                  <a:schemeClr val="bg1"/>
                </a:solidFill>
              </a:rPr>
              <a:t>push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uzna, że lokalna wersja jest nieaktualna.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5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przenosi wszystkie nieśledzone zmiany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</a:t>
            </a:r>
            <a:r>
              <a:rPr lang="pl-PL" sz="1800" dirty="0"/>
              <a:t> – aplikuje zmiany ze schowka i usuwa je z listy zmian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158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495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</a:t>
            </a:r>
            <a:r>
              <a:rPr lang="pl-PL" sz="1800" dirty="0"/>
              <a:t>– </a:t>
            </a:r>
            <a:r>
              <a:rPr lang="en-GB" sz="1800" dirty="0" err="1"/>
              <a:t>dodaje</a:t>
            </a:r>
            <a:r>
              <a:rPr lang="en-GB" sz="1800" dirty="0"/>
              <a:t> </a:t>
            </a:r>
            <a:r>
              <a:rPr lang="en-GB" sz="1800" dirty="0" err="1"/>
              <a:t>obecne</a:t>
            </a:r>
            <a:r>
              <a:rPr lang="en-GB" sz="1800" dirty="0"/>
              <a:t> </a:t>
            </a:r>
            <a:r>
              <a:rPr lang="en-GB" sz="1800" dirty="0" err="1"/>
              <a:t>zmiany</a:t>
            </a:r>
            <a:r>
              <a:rPr lang="en-GB" sz="1800" dirty="0"/>
              <a:t> do stash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</a:t>
            </a:r>
            <a:r>
              <a:rPr lang="pl-PL" sz="1800" b="1" dirty="0">
                <a:solidFill>
                  <a:schemeClr val="accent2"/>
                </a:solidFill>
              </a:rPr>
              <a:t>it stash </a:t>
            </a:r>
            <a:r>
              <a:rPr lang="en-GB" sz="1800" b="1" dirty="0">
                <a:solidFill>
                  <a:schemeClr val="accent2"/>
                </a:solidFill>
              </a:rPr>
              <a:t>pop </a:t>
            </a:r>
            <a:r>
              <a:rPr lang="pl-PL" sz="1800" dirty="0"/>
              <a:t>– aplikuje </a:t>
            </a:r>
            <a:r>
              <a:rPr lang="en-GB" sz="1800" dirty="0" err="1"/>
              <a:t>ostatnie</a:t>
            </a:r>
            <a:r>
              <a:rPr lang="en-GB" sz="1800" dirty="0"/>
              <a:t> </a:t>
            </a:r>
            <a:r>
              <a:rPr lang="pl-PL" sz="1800" dirty="0"/>
              <a:t>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</a:t>
            </a:r>
            <a:r>
              <a:rPr lang="pl-PL" sz="1800" b="1" dirty="0">
                <a:solidFill>
                  <a:schemeClr val="accent2"/>
                </a:solidFill>
              </a:rPr>
              <a:t>it stash apply &lt;i&gt; </a:t>
            </a:r>
            <a:r>
              <a:rPr lang="pl-PL" sz="1800" dirty="0"/>
              <a:t>– aplikuje zmiany ze schowka</a:t>
            </a:r>
            <a:r>
              <a:rPr lang="en-GB" sz="1800" dirty="0"/>
              <a:t> ale </a:t>
            </a:r>
            <a:r>
              <a:rPr lang="en-GB" sz="1800" dirty="0" err="1"/>
              <a:t>zostawia</a:t>
            </a:r>
            <a:r>
              <a:rPr lang="en-GB" sz="1800" dirty="0"/>
              <a:t> w </a:t>
            </a:r>
            <a:r>
              <a:rPr lang="en-GB" sz="1800" dirty="0" err="1"/>
              <a:t>schowku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r>
              <a:rPr lang="en-GB" sz="1800" dirty="0"/>
              <a:t> ale </a:t>
            </a:r>
            <a:r>
              <a:rPr lang="en-GB" sz="1800" dirty="0" err="1"/>
              <a:t>zostawia</a:t>
            </a:r>
            <a:r>
              <a:rPr lang="en-GB" sz="1800" dirty="0"/>
              <a:t> w </a:t>
            </a:r>
            <a:r>
              <a:rPr lang="en-GB" sz="1800" dirty="0" err="1"/>
              <a:t>schowku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 - dokumentacja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9430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GB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413387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branach</a:t>
            </a:r>
            <a:r>
              <a:rPr lang="en-US" sz="2000" dirty="0">
                <a:solidFill>
                  <a:schemeClr val="bg2"/>
                </a:solidFill>
              </a:rPr>
              <a:t> a w </a:t>
            </a:r>
            <a:r>
              <a:rPr lang="en-US" sz="2000" dirty="0" err="1">
                <a:solidFill>
                  <a:schemeClr val="bg2"/>
                </a:solidFill>
              </a:rPr>
              <a:t>nim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tajneprezenty.txt z </a:t>
            </a:r>
            <a:r>
              <a:rPr lang="en-US" sz="2000" dirty="0" err="1">
                <a:solidFill>
                  <a:schemeClr val="bg2"/>
                </a:solidFill>
              </a:rPr>
              <a:t>tekstem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skarpety</a:t>
            </a:r>
            <a:r>
              <a:rPr lang="en-US" sz="2000" dirty="0">
                <a:solidFill>
                  <a:schemeClr val="bg2"/>
                </a:solidFill>
              </a:rPr>
              <a:t>’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i="1" dirty="0" err="1">
                <a:solidFill>
                  <a:schemeClr val="bg2"/>
                </a:solidFill>
              </a:rPr>
              <a:t>zacomituj</a:t>
            </a:r>
            <a:endParaRPr lang="en-US" sz="2000" i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Dopisz</a:t>
            </a:r>
            <a:r>
              <a:rPr lang="en-US" sz="2000" dirty="0">
                <a:solidFill>
                  <a:schemeClr val="bg2"/>
                </a:solidFill>
              </a:rPr>
              <a:t> do tajneprezenty.txt </a:t>
            </a:r>
            <a:r>
              <a:rPr lang="en-US" sz="2000" dirty="0" err="1">
                <a:solidFill>
                  <a:schemeClr val="bg2"/>
                </a:solidFill>
              </a:rPr>
              <a:t>jeszcze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krawat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 dirty="0" err="1">
                <a:solidFill>
                  <a:schemeClr val="bg2"/>
                </a:solidFill>
              </a:rPr>
              <a:t>Stashuj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tejneprezenty.txt co </a:t>
            </a:r>
            <a:r>
              <a:rPr lang="en-US" sz="2000" dirty="0" err="1">
                <a:solidFill>
                  <a:schemeClr val="bg2"/>
                </a:solidFill>
              </a:rPr>
              <a:t>zawiera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Dopisz</a:t>
            </a:r>
            <a:r>
              <a:rPr lang="en-US" sz="2000" dirty="0">
                <a:solidFill>
                  <a:schemeClr val="bg2"/>
                </a:solidFill>
              </a:rPr>
              <a:t> do tajneprezenty.txt </a:t>
            </a:r>
            <a:r>
              <a:rPr lang="en-US" sz="2000" dirty="0" err="1">
                <a:solidFill>
                  <a:schemeClr val="bg2"/>
                </a:solidFill>
              </a:rPr>
              <a:t>jeszcze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krawat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 dirty="0" err="1">
                <a:solidFill>
                  <a:schemeClr val="bg2"/>
                </a:solidFill>
              </a:rPr>
              <a:t>Stashuj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Odstashuj</a:t>
            </a:r>
            <a:r>
              <a:rPr lang="en-US" sz="2000" dirty="0">
                <a:solidFill>
                  <a:schemeClr val="bg2"/>
                </a:solidFill>
              </a:rPr>
              <a:t> stash z </a:t>
            </a:r>
            <a:r>
              <a:rPr lang="en-US" sz="2000" dirty="0" err="1">
                <a:solidFill>
                  <a:schemeClr val="bg2"/>
                </a:solidFill>
              </a:rPr>
              <a:t>indeksem</a:t>
            </a:r>
            <a:r>
              <a:rPr lang="en-US" sz="2000" dirty="0">
                <a:solidFill>
                  <a:schemeClr val="bg2"/>
                </a:solidFill>
              </a:rPr>
              <a:t> 0, co </a:t>
            </a:r>
            <a:r>
              <a:rPr lang="en-US" sz="2000" dirty="0" err="1">
                <a:solidFill>
                  <a:schemeClr val="bg2"/>
                </a:solidFill>
              </a:rPr>
              <a:t>zawiera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tajneprezenty.txt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846755" y="4288887"/>
            <a:ext cx="10057950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en-GB" sz="2000" b="1" dirty="0">
                <a:solidFill>
                  <a:schemeClr val="lt1"/>
                </a:solidFill>
              </a:rPr>
              <a:t>stash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pop</a:t>
            </a:r>
            <a:endParaRPr lang="en-GB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list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apply &lt;</a:t>
            </a:r>
            <a:r>
              <a:rPr lang="en-GB" sz="2000" b="1" dirty="0" err="1">
                <a:solidFill>
                  <a:schemeClr val="lt1"/>
                </a:solidFill>
              </a:rPr>
              <a:t>nazwa</a:t>
            </a:r>
            <a:r>
              <a:rPr lang="en-GB" sz="2000" b="1" dirty="0">
                <a:solidFill>
                  <a:schemeClr val="lt1"/>
                </a:solidFill>
              </a:rPr>
              <a:t>&gt;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07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>
                <a:solidFill>
                  <a:schemeClr val="tx1"/>
                </a:solidFill>
              </a:rPr>
              <a:t>Używany</a:t>
            </a:r>
            <a:r>
              <a:rPr lang="en-GB" sz="1800" dirty="0">
                <a:solidFill>
                  <a:schemeClr val="tx1"/>
                </a:solidFill>
              </a:rPr>
              <a:t> do </a:t>
            </a:r>
            <a:r>
              <a:rPr lang="en-GB" sz="1800" dirty="0" err="1">
                <a:solidFill>
                  <a:schemeClr val="tx1"/>
                </a:solidFill>
              </a:rPr>
              <a:t>oznaczania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ważnych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punktów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historii</a:t>
            </a:r>
            <a:r>
              <a:rPr lang="en-GB" sz="1800" dirty="0">
                <a:solidFill>
                  <a:schemeClr val="tx1"/>
                </a:solidFill>
              </a:rPr>
              <a:t>, np </a:t>
            </a:r>
            <a:r>
              <a:rPr lang="en-GB" sz="1800" dirty="0" err="1">
                <a:solidFill>
                  <a:schemeClr val="tx1"/>
                </a:solidFill>
              </a:rPr>
              <a:t>wersji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release’u</a:t>
            </a:r>
            <a:r>
              <a:rPr lang="en-GB" sz="1800" dirty="0">
                <a:solidFill>
                  <a:schemeClr val="tx1"/>
                </a:solidFill>
              </a:rPr>
              <a:t>.</a:t>
            </a:r>
            <a:endParaRPr lang="pl-PL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GB" sz="1800" b="1" dirty="0">
                <a:solidFill>
                  <a:schemeClr val="accent2"/>
                </a:solidFill>
              </a:rPr>
              <a:t>tag </a:t>
            </a:r>
            <a:r>
              <a:rPr lang="pl-PL" sz="1800" dirty="0"/>
              <a:t>– </a:t>
            </a:r>
            <a:r>
              <a:rPr lang="en-GB" sz="1800" dirty="0" err="1"/>
              <a:t>lista</a:t>
            </a:r>
            <a:r>
              <a:rPr lang="en-GB" sz="1800" dirty="0"/>
              <a:t> </a:t>
            </a:r>
            <a:r>
              <a:rPr lang="en-GB" sz="1800" dirty="0" err="1"/>
              <a:t>tagów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GB" sz="1800" b="1" dirty="0">
                <a:solidFill>
                  <a:schemeClr val="accent2"/>
                </a:solidFill>
              </a:rPr>
              <a:t>tag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</a:t>
            </a:r>
            <a:r>
              <a:rPr lang="en-GB" sz="1800" dirty="0" err="1"/>
              <a:t>tworzenie</a:t>
            </a:r>
            <a:r>
              <a:rPr lang="en-GB" sz="1800" dirty="0"/>
              <a:t>  “lightweight” </a:t>
            </a:r>
            <a:r>
              <a:rPr lang="en-GB" sz="1800" dirty="0" err="1"/>
              <a:t>tagu</a:t>
            </a:r>
            <a:r>
              <a:rPr lang="en-GB" sz="1800" dirty="0"/>
              <a:t> &lt;</a:t>
            </a:r>
            <a:r>
              <a:rPr lang="en-GB" sz="1800" dirty="0" err="1"/>
              <a:t>nazwa</a:t>
            </a:r>
            <a:r>
              <a:rPr lang="en-GB" sz="1800" dirty="0"/>
              <a:t>&gt; 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git tag –a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en-GB" sz="1800" b="1" dirty="0">
                <a:solidFill>
                  <a:schemeClr val="accent2"/>
                </a:solidFill>
              </a:rPr>
              <a:t>&gt; -m &lt;</a:t>
            </a:r>
            <a:r>
              <a:rPr lang="en-GB" sz="1800" b="1" dirty="0" err="1">
                <a:solidFill>
                  <a:schemeClr val="accent2"/>
                </a:solidFill>
              </a:rPr>
              <a:t>opis</a:t>
            </a:r>
            <a:r>
              <a:rPr lang="en-GB" sz="1800" b="1" dirty="0">
                <a:solidFill>
                  <a:schemeClr val="accent2"/>
                </a:solidFill>
              </a:rPr>
              <a:t>&gt; </a:t>
            </a:r>
            <a:r>
              <a:rPr lang="en-GB" sz="1800" dirty="0">
                <a:solidFill>
                  <a:schemeClr val="tx1"/>
                </a:solidFill>
              </a:rPr>
              <a:t>- </a:t>
            </a:r>
            <a:r>
              <a:rPr lang="en-GB" sz="1800" dirty="0" err="1">
                <a:solidFill>
                  <a:schemeClr val="tx1"/>
                </a:solidFill>
              </a:rPr>
              <a:t>tworzenie</a:t>
            </a:r>
            <a:r>
              <a:rPr lang="en-GB" sz="1800" dirty="0">
                <a:solidFill>
                  <a:schemeClr val="tx1"/>
                </a:solidFill>
              </a:rPr>
              <a:t> “annotated” </a:t>
            </a:r>
            <a:r>
              <a:rPr lang="en-GB" sz="1800" dirty="0" err="1">
                <a:solidFill>
                  <a:schemeClr val="tx1"/>
                </a:solidFill>
              </a:rPr>
              <a:t>tagu</a:t>
            </a:r>
            <a:r>
              <a:rPr lang="en-GB" sz="1800" dirty="0">
                <a:solidFill>
                  <a:schemeClr val="tx1"/>
                </a:solidFill>
              </a:rPr>
              <a:t> z </a:t>
            </a:r>
            <a:r>
              <a:rPr lang="en-GB" sz="1800" dirty="0" err="1">
                <a:solidFill>
                  <a:schemeClr val="tx1"/>
                </a:solidFill>
              </a:rPr>
              <a:t>opisem</a:t>
            </a:r>
            <a:endParaRPr lang="pl-PL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git show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en-GB" sz="1800" b="1" dirty="0">
                <a:solidFill>
                  <a:schemeClr val="accent2"/>
                </a:solidFill>
              </a:rPr>
              <a:t>&gt;</a:t>
            </a:r>
            <a:r>
              <a:rPr lang="en-GB" sz="1800" dirty="0">
                <a:solidFill>
                  <a:schemeClr val="tx1"/>
                </a:solidFill>
              </a:rPr>
              <a:t> - </a:t>
            </a:r>
            <a:r>
              <a:rPr lang="en-GB" sz="1800" dirty="0" err="1">
                <a:solidFill>
                  <a:schemeClr val="tx1"/>
                </a:solidFill>
              </a:rPr>
              <a:t>informacja</a:t>
            </a:r>
            <a:r>
              <a:rPr lang="en-GB" sz="1800" dirty="0">
                <a:solidFill>
                  <a:schemeClr val="tx1"/>
                </a:solidFill>
              </a:rPr>
              <a:t> o </a:t>
            </a:r>
            <a:r>
              <a:rPr lang="en-GB" sz="1800" dirty="0" err="1">
                <a:solidFill>
                  <a:schemeClr val="tx1"/>
                </a:solidFill>
              </a:rPr>
              <a:t>tagu</a:t>
            </a:r>
            <a:endParaRPr lang="en-GB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Tagowanie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tag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A760-291D-44A7-ACC5-8114F887058E}"/>
              </a:ext>
            </a:extLst>
          </p:cNvPr>
          <p:cNvSpPr txBox="1"/>
          <p:nvPr/>
        </p:nvSpPr>
        <p:spPr>
          <a:xfrm>
            <a:off x="838200" y="4980568"/>
            <a:ext cx="1078484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git push </a:t>
            </a:r>
            <a:r>
              <a:rPr lang="en-GB" sz="2000" b="1" dirty="0" err="1">
                <a:solidFill>
                  <a:schemeClr val="bg1"/>
                </a:solidFill>
              </a:rPr>
              <a:t>nie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transferuje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tagów</a:t>
            </a:r>
            <a:r>
              <a:rPr lang="en-GB" sz="2000" b="1" dirty="0">
                <a:solidFill>
                  <a:schemeClr val="bg1"/>
                </a:solidFill>
              </a:rPr>
              <a:t> do remote. </a:t>
            </a:r>
          </a:p>
          <a:p>
            <a:r>
              <a:rPr lang="en-GB" sz="2000" b="1" dirty="0" err="1">
                <a:solidFill>
                  <a:schemeClr val="bg1"/>
                </a:solidFill>
              </a:rPr>
              <a:t>Trzeba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użyć</a:t>
            </a:r>
            <a:r>
              <a:rPr lang="en-GB" sz="2000" b="1" dirty="0">
                <a:solidFill>
                  <a:schemeClr val="bg1"/>
                </a:solidFill>
              </a:rPr>
              <a:t> git push origin &lt;</a:t>
            </a:r>
            <a:r>
              <a:rPr lang="en-GB" sz="2000" b="1" dirty="0" err="1">
                <a:solidFill>
                  <a:schemeClr val="bg1"/>
                </a:solidFill>
              </a:rPr>
              <a:t>nazwa-tagu</a:t>
            </a:r>
            <a:r>
              <a:rPr lang="en-GB" sz="2000" b="1" dirty="0">
                <a:solidFill>
                  <a:schemeClr val="bg1"/>
                </a:solidFill>
              </a:rPr>
              <a:t>&gt;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70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Wejdź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>
                <a:solidFill>
                  <a:schemeClr val="bg2"/>
                </a:solidFill>
                <a:hlinkClick r:id="rId3"/>
              </a:rPr>
              <a:t>https://gitlab.com/lab4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tag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stronie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jakiej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chcesz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Odśwież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kod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odpowiednią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komendą</a:t>
            </a:r>
            <a:r>
              <a:rPr lang="en-US" sz="2000" dirty="0">
                <a:solidFill>
                  <a:schemeClr val="bg2"/>
                </a:solidFill>
              </a:rPr>
              <a:t> git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tagi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widoczne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846755" y="4288887"/>
            <a:ext cx="1005795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tag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GB" sz="2000" dirty="0" err="1">
                <a:solidFill>
                  <a:schemeClr val="bg2"/>
                </a:solidFill>
              </a:rPr>
              <a:t>lista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tagów</a:t>
            </a:r>
            <a:endParaRPr lang="en-GB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show &lt;</a:t>
            </a:r>
            <a:r>
              <a:rPr lang="en-GB" sz="2000" b="1" dirty="0" err="1">
                <a:solidFill>
                  <a:schemeClr val="lt1"/>
                </a:solidFill>
              </a:rPr>
              <a:t>nazwa</a:t>
            </a:r>
            <a:r>
              <a:rPr lang="en-GB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GB" sz="2000" dirty="0" err="1">
                <a:solidFill>
                  <a:schemeClr val="bg2"/>
                </a:solidFill>
              </a:rPr>
              <a:t>szczegóły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tagu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0604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/>
              <a:t>UWAGA: </a:t>
            </a:r>
            <a:r>
              <a:rPr lang="en-US" sz="4000" dirty="0" err="1"/>
              <a:t>Czas</a:t>
            </a:r>
            <a:r>
              <a:rPr lang="en-US" sz="4000" dirty="0"/>
              <a:t> </a:t>
            </a:r>
            <a:r>
              <a:rPr lang="en-US" sz="4000" dirty="0" err="1"/>
              <a:t>na</a:t>
            </a:r>
            <a:r>
              <a:rPr lang="en-US" sz="4000" dirty="0"/>
              <a:t>… </a:t>
            </a:r>
            <a:r>
              <a:rPr lang="en-US" sz="4000" dirty="0" err="1"/>
              <a:t>projekt</a:t>
            </a:r>
            <a:r>
              <a:rPr lang="en-US" sz="4000" dirty="0"/>
              <a:t> </a:t>
            </a:r>
            <a:r>
              <a:rPr lang="en-US" sz="4000" dirty="0">
                <a:sym typeface="Wingdings" panose="05000000000000000000" pitchFamily="2" charset="2"/>
              </a:rPr>
              <a:t>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en-GB" sz="2000" dirty="0"/>
              <a:t>13</a:t>
            </a:r>
            <a:r>
              <a:rPr lang="pl-PL" sz="2000" dirty="0"/>
              <a:t>/1</a:t>
            </a:r>
            <a:r>
              <a:rPr lang="en-GB" sz="2000" dirty="0"/>
              <a:t>2</a:t>
            </a:r>
            <a:r>
              <a:rPr lang="pl-PL" sz="2000" dirty="0"/>
              <a:t>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GB" sz="1600" dirty="0"/>
              <a:t>Joanna Nowakowska</a:t>
            </a:r>
          </a:p>
          <a:p>
            <a:r>
              <a:rPr lang="en-GB" sz="1600" dirty="0"/>
              <a:t>Kamil Pakur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6095244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 co ten git?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29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 co ten git?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5A2D6-757E-4B6E-8D9E-ECA781DD8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3815">
            <a:off x="2230319" y="2192411"/>
            <a:ext cx="8503873" cy="48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653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6D676627-2475-43D1-BEDE-E0832F67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30" y="1500613"/>
            <a:ext cx="7258651" cy="48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06B626-AE05-488F-B483-9F4A973AE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Współpraca</a:t>
            </a:r>
            <a:endParaRPr lang="en-GB" dirty="0"/>
          </a:p>
          <a:p>
            <a:r>
              <a:rPr lang="en-GB" dirty="0" err="1"/>
              <a:t>Jakość</a:t>
            </a:r>
            <a:endParaRPr lang="en-GB" dirty="0"/>
          </a:p>
          <a:p>
            <a:r>
              <a:rPr lang="en-GB" dirty="0" err="1"/>
              <a:t>Przejrzystość</a:t>
            </a:r>
            <a:endParaRPr lang="en-GB" dirty="0"/>
          </a:p>
          <a:p>
            <a:r>
              <a:rPr lang="en-GB" dirty="0" err="1"/>
              <a:t>Kontrola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0AFF4E-4279-4E30-B011-E2FC54B8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 co ten git?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A0C60D-17A9-4D65-B07A-8292A53A0F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B123BA-3376-4D6E-B746-4E342053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1" y="1483079"/>
            <a:ext cx="7262280" cy="484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9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282C4BBF-73EB-4090-93D4-FB1E0CAAD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141980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96E324-A220-474B-A026-8A5840EA79F8}"/>
              </a:ext>
            </a:extLst>
          </p:cNvPr>
          <p:cNvSpPr txBox="1"/>
          <p:nvPr/>
        </p:nvSpPr>
        <p:spPr>
          <a:xfrm>
            <a:off x="637338" y="2334206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B565D796-A490-4907-8D4E-BCB6BBF98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6085" y="141980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CE4B75-E063-48C0-90AD-BEEB7DD53C35}"/>
              </a:ext>
            </a:extLst>
          </p:cNvPr>
          <p:cNvSpPr txBox="1"/>
          <p:nvPr/>
        </p:nvSpPr>
        <p:spPr>
          <a:xfrm>
            <a:off x="3378076" y="2334205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FDF92C1A-DFB9-4CC1-9175-9B2D6618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324860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FC38DE-F56D-411F-BC74-4CF34AAAF2B8}"/>
              </a:ext>
            </a:extLst>
          </p:cNvPr>
          <p:cNvSpPr txBox="1"/>
          <p:nvPr/>
        </p:nvSpPr>
        <p:spPr>
          <a:xfrm>
            <a:off x="637337" y="4163007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AD454195-3421-477D-8D9A-6E374FA45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507740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DC65EA-DD28-421C-B946-B144F1A7AC63}"/>
              </a:ext>
            </a:extLst>
          </p:cNvPr>
          <p:cNvSpPr txBox="1"/>
          <p:nvPr/>
        </p:nvSpPr>
        <p:spPr>
          <a:xfrm>
            <a:off x="637337" y="5991807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B3499C50-29EC-49B3-96ED-7F00E8724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6971" y="324860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DED460-641B-4B84-9BCA-7A3F6D394005}"/>
              </a:ext>
            </a:extLst>
          </p:cNvPr>
          <p:cNvSpPr txBox="1"/>
          <p:nvPr/>
        </p:nvSpPr>
        <p:spPr>
          <a:xfrm>
            <a:off x="3378076" y="4163005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8" name="Graphic 27" descr="User">
            <a:extLst>
              <a:ext uri="{FF2B5EF4-FFF2-40B4-BE49-F238E27FC236}">
                <a16:creationId xmlns:a16="http://schemas.microsoft.com/office/drawing/2014/main" id="{87B0CD1B-C863-4DDF-8F2D-15816D5F3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6085" y="5077405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7805F7-EDDF-4571-AE86-9CD0F90F45D8}"/>
              </a:ext>
            </a:extLst>
          </p:cNvPr>
          <p:cNvSpPr txBox="1"/>
          <p:nvPr/>
        </p:nvSpPr>
        <p:spPr>
          <a:xfrm>
            <a:off x="3367190" y="5991804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720237-69A4-4BFD-A282-20477FF8880E}"/>
              </a:ext>
            </a:extLst>
          </p:cNvPr>
          <p:cNvSpPr/>
          <p:nvPr/>
        </p:nvSpPr>
        <p:spPr>
          <a:xfrm>
            <a:off x="5655068" y="1332720"/>
            <a:ext cx="1626033" cy="5475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Wersja</a:t>
            </a:r>
            <a:r>
              <a:rPr lang="en-GB" dirty="0"/>
              <a:t> </a:t>
            </a:r>
            <a:r>
              <a:rPr lang="en-GB" dirty="0" err="1"/>
              <a:t>Testowa</a:t>
            </a:r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CE6EE87-11E5-4A00-AC86-AF664F68C29F}"/>
              </a:ext>
            </a:extLst>
          </p:cNvPr>
          <p:cNvSpPr/>
          <p:nvPr/>
        </p:nvSpPr>
        <p:spPr>
          <a:xfrm>
            <a:off x="2054826" y="16810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395F5E2-5444-4394-8D61-87BFBD574C34}"/>
              </a:ext>
            </a:extLst>
          </p:cNvPr>
          <p:cNvSpPr/>
          <p:nvPr/>
        </p:nvSpPr>
        <p:spPr>
          <a:xfrm>
            <a:off x="2054826" y="37058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2E83CAC-7379-430F-8EEC-E586322E2E2F}"/>
              </a:ext>
            </a:extLst>
          </p:cNvPr>
          <p:cNvSpPr/>
          <p:nvPr/>
        </p:nvSpPr>
        <p:spPr>
          <a:xfrm>
            <a:off x="2092135" y="5292289"/>
            <a:ext cx="978408" cy="26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61286D1-7A89-46E6-92B0-5C21EEF95843}"/>
              </a:ext>
            </a:extLst>
          </p:cNvPr>
          <p:cNvSpPr/>
          <p:nvPr/>
        </p:nvSpPr>
        <p:spPr>
          <a:xfrm>
            <a:off x="2092135" y="6395819"/>
            <a:ext cx="978408" cy="262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E8B1C4-DFF5-48BD-BC1C-30C7718B42AD}"/>
              </a:ext>
            </a:extLst>
          </p:cNvPr>
          <p:cNvSpPr/>
          <p:nvPr/>
        </p:nvSpPr>
        <p:spPr>
          <a:xfrm rot="10800000">
            <a:off x="2010839" y="5815236"/>
            <a:ext cx="978408" cy="2640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339160E-EFBB-4B23-9930-4BA5C4923499}"/>
              </a:ext>
            </a:extLst>
          </p:cNvPr>
          <p:cNvSpPr/>
          <p:nvPr/>
        </p:nvSpPr>
        <p:spPr>
          <a:xfrm>
            <a:off x="4523105" y="19437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07CF4E2-86B2-47FE-ADE4-7971762F2827}"/>
              </a:ext>
            </a:extLst>
          </p:cNvPr>
          <p:cNvSpPr/>
          <p:nvPr/>
        </p:nvSpPr>
        <p:spPr>
          <a:xfrm>
            <a:off x="4561767" y="55928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0F4F0E2-58A3-4A60-9696-34806D36C72F}"/>
              </a:ext>
            </a:extLst>
          </p:cNvPr>
          <p:cNvSpPr/>
          <p:nvPr/>
        </p:nvSpPr>
        <p:spPr>
          <a:xfrm>
            <a:off x="4523105" y="3759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F90B8-3369-4F5E-8D9F-8C3B9A0874F8}"/>
              </a:ext>
            </a:extLst>
          </p:cNvPr>
          <p:cNvSpPr txBox="1"/>
          <p:nvPr/>
        </p:nvSpPr>
        <p:spPr>
          <a:xfrm>
            <a:off x="5951568" y="589284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19DDC7DA-853A-4891-9853-C226591F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4" y="49766"/>
            <a:ext cx="10515600" cy="689093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pracuje</a:t>
            </a:r>
            <a:r>
              <a:rPr lang="en-GB" dirty="0"/>
              <a:t> </a:t>
            </a:r>
            <a:r>
              <a:rPr lang="en-GB" dirty="0" err="1"/>
              <a:t>zespół</a:t>
            </a:r>
            <a:r>
              <a:rPr lang="en-GB" dirty="0"/>
              <a:t>?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E55B91-8AA0-4526-B46B-278C3A40DE9A}"/>
              </a:ext>
            </a:extLst>
          </p:cNvPr>
          <p:cNvSpPr txBox="1"/>
          <p:nvPr/>
        </p:nvSpPr>
        <p:spPr>
          <a:xfrm>
            <a:off x="878406" y="686389"/>
            <a:ext cx="98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feature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1B8B66-C53D-4B91-B8FB-42631C3B9785}"/>
              </a:ext>
            </a:extLst>
          </p:cNvPr>
          <p:cNvSpPr txBox="1"/>
          <p:nvPr/>
        </p:nvSpPr>
        <p:spPr>
          <a:xfrm>
            <a:off x="2014328" y="671874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request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3A302-8F77-45B5-80CF-7638A7ED3203}"/>
              </a:ext>
            </a:extLst>
          </p:cNvPr>
          <p:cNvSpPr txBox="1"/>
          <p:nvPr/>
        </p:nvSpPr>
        <p:spPr>
          <a:xfrm>
            <a:off x="3469949" y="686388"/>
            <a:ext cx="92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code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review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C8BC25-D6B5-4980-92D5-668365EDBD0E}"/>
              </a:ext>
            </a:extLst>
          </p:cNvPr>
          <p:cNvSpPr txBox="1"/>
          <p:nvPr/>
        </p:nvSpPr>
        <p:spPr>
          <a:xfrm>
            <a:off x="4411103" y="686388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 to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‘develop’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1DF809-DEE6-4B92-B28D-6AC95D55F396}"/>
              </a:ext>
            </a:extLst>
          </p:cNvPr>
          <p:cNvSpPr txBox="1"/>
          <p:nvPr/>
        </p:nvSpPr>
        <p:spPr>
          <a:xfrm>
            <a:off x="5837564" y="671873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‘develop’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306809E6-62CC-471A-B66C-B84D231D6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2140" y="50410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7" grpId="0"/>
      <p:bldP spid="29" grpId="0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3" grpId="0" animBg="1"/>
      <p:bldP spid="44" grpId="0" animBg="1"/>
      <p:bldP spid="45" grpId="0" animBg="1"/>
      <p:bldP spid="46" grpId="0"/>
      <p:bldP spid="49" grpId="0"/>
      <p:bldP spid="50" grpId="0"/>
      <p:bldP spid="51" grpId="0"/>
      <p:bldP spid="52" grpId="0"/>
      <p:bldP spid="5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300281" y="2512446"/>
            <a:ext cx="4835444" cy="336857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en-GB" sz="2000" b="1" dirty="0">
                <a:solidFill>
                  <a:srgbClr val="61A83F"/>
                </a:solidFill>
              </a:rPr>
              <a:t>git clone &lt;repo&gt;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branch &lt;branch name&gt;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add &lt;</a:t>
            </a:r>
            <a:r>
              <a:rPr lang="en-GB" sz="2000" b="1" dirty="0" err="1">
                <a:solidFill>
                  <a:srgbClr val="61A83F"/>
                </a:solidFill>
              </a:rPr>
              <a:t>plik</a:t>
            </a:r>
            <a:r>
              <a:rPr lang="en-GB" sz="2000" b="1" dirty="0">
                <a:solidFill>
                  <a:srgbClr val="61A83F"/>
                </a:solidFill>
              </a:rPr>
              <a:t>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add .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commit –m ”to jest </a:t>
            </a:r>
            <a:r>
              <a:rPr lang="en-GB" sz="2000" b="1" dirty="0" err="1">
                <a:solidFill>
                  <a:srgbClr val="61A83F"/>
                </a:solidFill>
              </a:rPr>
              <a:t>komentarz</a:t>
            </a:r>
            <a:r>
              <a:rPr lang="en-GB" sz="2000" b="1" dirty="0">
                <a:solidFill>
                  <a:srgbClr val="61A83F"/>
                </a:solidFill>
              </a:rPr>
              <a:t>”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push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merge &lt;branch name&gt;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pull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checkout &lt;branch name&gt;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diff</a:t>
            </a:r>
            <a:endParaRPr lang="pl-PL" sz="2000" b="1" dirty="0">
              <a:solidFill>
                <a:srgbClr val="61A83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9B832-34B4-486A-B142-EF3F0FCE4121}"/>
              </a:ext>
            </a:extLst>
          </p:cNvPr>
          <p:cNvSpPr txBox="1"/>
          <p:nvPr/>
        </p:nvSpPr>
        <p:spPr>
          <a:xfrm>
            <a:off x="5495925" y="2500495"/>
            <a:ext cx="6077305" cy="267765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400" b="1" dirty="0"/>
              <a:t>1. </a:t>
            </a:r>
            <a:r>
              <a:rPr lang="en-GB" sz="2400" b="1" dirty="0" err="1"/>
              <a:t>Weź</a:t>
            </a:r>
            <a:r>
              <a:rPr lang="en-GB" sz="2400" b="1" dirty="0"/>
              <a:t> </a:t>
            </a:r>
            <a:r>
              <a:rPr lang="en-GB" sz="2400" b="1" dirty="0" err="1"/>
              <a:t>kolejny</a:t>
            </a:r>
            <a:r>
              <a:rPr lang="en-GB" sz="2400" b="1" dirty="0"/>
              <a:t> news </a:t>
            </a:r>
            <a:r>
              <a:rPr lang="en-GB" sz="2400" b="1" dirty="0" err="1"/>
              <a:t>dla</a:t>
            </a:r>
            <a:r>
              <a:rPr lang="en-GB" sz="2400" b="1" dirty="0"/>
              <a:t> </a:t>
            </a:r>
            <a:r>
              <a:rPr lang="en-GB" sz="2400" b="1" dirty="0" err="1"/>
              <a:t>swojego</a:t>
            </a:r>
            <a:r>
              <a:rPr lang="en-GB" sz="2400" b="1" dirty="0"/>
              <a:t> </a:t>
            </a:r>
            <a:r>
              <a:rPr lang="en-GB" sz="2400" b="1" dirty="0" err="1"/>
              <a:t>działu</a:t>
            </a:r>
            <a:endParaRPr lang="en-GB" sz="2400" b="1" dirty="0"/>
          </a:p>
          <a:p>
            <a:r>
              <a:rPr lang="en-GB" sz="2400" b="1" dirty="0"/>
              <a:t>2. </a:t>
            </a:r>
            <a:r>
              <a:rPr lang="en-GB" sz="2400" b="1" dirty="0" err="1"/>
              <a:t>Stwórz</a:t>
            </a:r>
            <a:r>
              <a:rPr lang="en-GB" sz="2400" b="1" dirty="0"/>
              <a:t> branch (feature branch)</a:t>
            </a:r>
          </a:p>
          <a:p>
            <a:r>
              <a:rPr lang="en-GB" sz="2400" b="1" dirty="0"/>
              <a:t>3. </a:t>
            </a:r>
            <a:r>
              <a:rPr lang="en-GB" sz="2400" b="1" dirty="0" err="1"/>
              <a:t>Zakoduj</a:t>
            </a:r>
            <a:r>
              <a:rPr lang="en-GB" sz="2400" b="1" dirty="0"/>
              <a:t> </a:t>
            </a:r>
            <a:r>
              <a:rPr lang="en-GB" sz="2400" b="1" dirty="0" err="1"/>
              <a:t>i</a:t>
            </a:r>
            <a:r>
              <a:rPr lang="en-GB" sz="2400" b="1" dirty="0"/>
              <a:t> </a:t>
            </a:r>
            <a:r>
              <a:rPr lang="en-GB" sz="2400" b="1" dirty="0" err="1"/>
              <a:t>pushuj</a:t>
            </a:r>
            <a:endParaRPr lang="en-GB" sz="2400" b="1" dirty="0"/>
          </a:p>
          <a:p>
            <a:r>
              <a:rPr lang="en-GB" sz="2400" b="1" dirty="0"/>
              <a:t>4. </a:t>
            </a:r>
            <a:r>
              <a:rPr lang="en-GB" sz="2400" b="1" dirty="0" err="1"/>
              <a:t>Stwórz</a:t>
            </a:r>
            <a:r>
              <a:rPr lang="en-GB" sz="2400" b="1" dirty="0"/>
              <a:t> merge request do ‘develop’</a:t>
            </a:r>
          </a:p>
          <a:p>
            <a:r>
              <a:rPr lang="en-GB" sz="2400" b="1" dirty="0"/>
              <a:t>5. </a:t>
            </a:r>
            <a:r>
              <a:rPr lang="en-GB" sz="2400" b="1" dirty="0" err="1"/>
              <a:t>Poproś</a:t>
            </a:r>
            <a:r>
              <a:rPr lang="en-GB" sz="2400" b="1" dirty="0"/>
              <a:t> o review, </a:t>
            </a:r>
            <a:r>
              <a:rPr lang="en-GB" sz="2400" b="1" dirty="0" err="1"/>
              <a:t>dostań</a:t>
            </a:r>
            <a:r>
              <a:rPr lang="en-GB" sz="2400" b="1" dirty="0"/>
              <a:t> </a:t>
            </a:r>
            <a:r>
              <a:rPr lang="en-GB" sz="2400" b="1" dirty="0" err="1"/>
              <a:t>Okejke</a:t>
            </a:r>
            <a:endParaRPr lang="en-GB" sz="2400" b="1" dirty="0"/>
          </a:p>
          <a:p>
            <a:r>
              <a:rPr lang="en-GB" sz="2400" b="1" dirty="0"/>
              <a:t>6. Reviewer </a:t>
            </a:r>
            <a:r>
              <a:rPr lang="en-GB" sz="2400" b="1" dirty="0" err="1"/>
              <a:t>merguje</a:t>
            </a:r>
            <a:r>
              <a:rPr lang="en-GB" sz="2400" b="1" dirty="0"/>
              <a:t> do ‘develop’</a:t>
            </a:r>
          </a:p>
          <a:p>
            <a:r>
              <a:rPr lang="en-GB" sz="2400" b="1" dirty="0"/>
              <a:t>7. </a:t>
            </a:r>
            <a:r>
              <a:rPr lang="en-GB" sz="2400" b="1" dirty="0" err="1"/>
              <a:t>Idź</a:t>
            </a:r>
            <a:r>
              <a:rPr lang="en-GB" sz="2400" b="1" dirty="0"/>
              <a:t> do </a:t>
            </a:r>
            <a:r>
              <a:rPr lang="en-GB" sz="2400" b="1" dirty="0" err="1"/>
              <a:t>punktu</a:t>
            </a:r>
            <a:r>
              <a:rPr lang="en-GB" sz="2400" b="1" dirty="0"/>
              <a:t> 1.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6CC-C3C7-4B0E-BD7B-A630F4C5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Czas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4979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282C4BBF-73EB-4090-93D4-FB1E0CAAD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141980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96E324-A220-474B-A026-8A5840EA79F8}"/>
              </a:ext>
            </a:extLst>
          </p:cNvPr>
          <p:cNvSpPr txBox="1"/>
          <p:nvPr/>
        </p:nvSpPr>
        <p:spPr>
          <a:xfrm>
            <a:off x="637338" y="2334206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B565D796-A490-4907-8D4E-BCB6BBF98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6085" y="141980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CE4B75-E063-48C0-90AD-BEEB7DD53C35}"/>
              </a:ext>
            </a:extLst>
          </p:cNvPr>
          <p:cNvSpPr txBox="1"/>
          <p:nvPr/>
        </p:nvSpPr>
        <p:spPr>
          <a:xfrm>
            <a:off x="3378076" y="2334205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FDF92C1A-DFB9-4CC1-9175-9B2D6618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324860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FC38DE-F56D-411F-BC74-4CF34AAAF2B8}"/>
              </a:ext>
            </a:extLst>
          </p:cNvPr>
          <p:cNvSpPr txBox="1"/>
          <p:nvPr/>
        </p:nvSpPr>
        <p:spPr>
          <a:xfrm>
            <a:off x="637337" y="4163007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AD454195-3421-477D-8D9A-6E374FA45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507740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DC65EA-DD28-421C-B946-B144F1A7AC63}"/>
              </a:ext>
            </a:extLst>
          </p:cNvPr>
          <p:cNvSpPr txBox="1"/>
          <p:nvPr/>
        </p:nvSpPr>
        <p:spPr>
          <a:xfrm>
            <a:off x="637337" y="5991807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B3499C50-29EC-49B3-96ED-7F00E8724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6971" y="324860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DED460-641B-4B84-9BCA-7A3F6D394005}"/>
              </a:ext>
            </a:extLst>
          </p:cNvPr>
          <p:cNvSpPr txBox="1"/>
          <p:nvPr/>
        </p:nvSpPr>
        <p:spPr>
          <a:xfrm>
            <a:off x="3378076" y="4163005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8" name="Graphic 27" descr="User">
            <a:extLst>
              <a:ext uri="{FF2B5EF4-FFF2-40B4-BE49-F238E27FC236}">
                <a16:creationId xmlns:a16="http://schemas.microsoft.com/office/drawing/2014/main" id="{87B0CD1B-C863-4DDF-8F2D-15816D5F3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6085" y="5077405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7805F7-EDDF-4571-AE86-9CD0F90F45D8}"/>
              </a:ext>
            </a:extLst>
          </p:cNvPr>
          <p:cNvSpPr txBox="1"/>
          <p:nvPr/>
        </p:nvSpPr>
        <p:spPr>
          <a:xfrm>
            <a:off x="3367190" y="5991804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720237-69A4-4BFD-A282-20477FF8880E}"/>
              </a:ext>
            </a:extLst>
          </p:cNvPr>
          <p:cNvSpPr/>
          <p:nvPr/>
        </p:nvSpPr>
        <p:spPr>
          <a:xfrm>
            <a:off x="5655068" y="1332720"/>
            <a:ext cx="1626033" cy="5475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Wersja</a:t>
            </a:r>
            <a:r>
              <a:rPr lang="en-GB" dirty="0"/>
              <a:t> </a:t>
            </a:r>
            <a:r>
              <a:rPr lang="en-GB" dirty="0" err="1"/>
              <a:t>Testowa</a:t>
            </a:r>
            <a:endParaRPr lang="en-US" dirty="0"/>
          </a:p>
        </p:txBody>
      </p: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73977A10-69FB-4CD0-A35F-D84688AD7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5789" y="3248605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53EBDC-F7F7-46F3-9C0A-4AA4CCF14DD6}"/>
              </a:ext>
            </a:extLst>
          </p:cNvPr>
          <p:cNvSpPr txBox="1"/>
          <p:nvPr/>
        </p:nvSpPr>
        <p:spPr>
          <a:xfrm>
            <a:off x="7195800" y="4163004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Product Owner</a:t>
            </a:r>
          </a:p>
          <a:p>
            <a:pPr algn="ctr"/>
            <a:r>
              <a:rPr lang="en-GB" dirty="0"/>
              <a:t>(many features)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2B7C35-F811-413A-A46A-2638C534F648}"/>
              </a:ext>
            </a:extLst>
          </p:cNvPr>
          <p:cNvSpPr/>
          <p:nvPr/>
        </p:nvSpPr>
        <p:spPr>
          <a:xfrm>
            <a:off x="9233153" y="1332720"/>
            <a:ext cx="1626033" cy="54755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Live Production</a:t>
            </a:r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CE6EE87-11E5-4A00-AC86-AF664F68C29F}"/>
              </a:ext>
            </a:extLst>
          </p:cNvPr>
          <p:cNvSpPr/>
          <p:nvPr/>
        </p:nvSpPr>
        <p:spPr>
          <a:xfrm>
            <a:off x="2054826" y="16810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395F5E2-5444-4394-8D61-87BFBD574C34}"/>
              </a:ext>
            </a:extLst>
          </p:cNvPr>
          <p:cNvSpPr/>
          <p:nvPr/>
        </p:nvSpPr>
        <p:spPr>
          <a:xfrm>
            <a:off x="2054826" y="37058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2E83CAC-7379-430F-8EEC-E586322E2E2F}"/>
              </a:ext>
            </a:extLst>
          </p:cNvPr>
          <p:cNvSpPr/>
          <p:nvPr/>
        </p:nvSpPr>
        <p:spPr>
          <a:xfrm>
            <a:off x="2092135" y="5292289"/>
            <a:ext cx="978408" cy="26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61286D1-7A89-46E6-92B0-5C21EEF95843}"/>
              </a:ext>
            </a:extLst>
          </p:cNvPr>
          <p:cNvSpPr/>
          <p:nvPr/>
        </p:nvSpPr>
        <p:spPr>
          <a:xfrm>
            <a:off x="2092135" y="6395819"/>
            <a:ext cx="978408" cy="262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E8B1C4-DFF5-48BD-BC1C-30C7718B42AD}"/>
              </a:ext>
            </a:extLst>
          </p:cNvPr>
          <p:cNvSpPr/>
          <p:nvPr/>
        </p:nvSpPr>
        <p:spPr>
          <a:xfrm rot="10800000">
            <a:off x="2010839" y="5815236"/>
            <a:ext cx="978408" cy="2640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6BA7272-557B-4BD1-9C8C-11D1F7556F6B}"/>
              </a:ext>
            </a:extLst>
          </p:cNvPr>
          <p:cNvSpPr/>
          <p:nvPr/>
        </p:nvSpPr>
        <p:spPr>
          <a:xfrm>
            <a:off x="7454116" y="1681060"/>
            <a:ext cx="1626032" cy="129947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Users">
            <a:extLst>
              <a:ext uri="{FF2B5EF4-FFF2-40B4-BE49-F238E27FC236}">
                <a16:creationId xmlns:a16="http://schemas.microsoft.com/office/drawing/2014/main" id="{85670B5D-903F-4412-845E-61B6746185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5849" y="4794040"/>
            <a:ext cx="1560640" cy="15606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4A294D-4645-4973-89A1-1E32C49B781C}"/>
              </a:ext>
            </a:extLst>
          </p:cNvPr>
          <p:cNvSpPr txBox="1"/>
          <p:nvPr/>
        </p:nvSpPr>
        <p:spPr>
          <a:xfrm>
            <a:off x="9285683" y="5955443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Happy users</a:t>
            </a:r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339160E-EFBB-4B23-9930-4BA5C4923499}"/>
              </a:ext>
            </a:extLst>
          </p:cNvPr>
          <p:cNvSpPr/>
          <p:nvPr/>
        </p:nvSpPr>
        <p:spPr>
          <a:xfrm>
            <a:off x="4523105" y="19437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07CF4E2-86B2-47FE-ADE4-7971762F2827}"/>
              </a:ext>
            </a:extLst>
          </p:cNvPr>
          <p:cNvSpPr/>
          <p:nvPr/>
        </p:nvSpPr>
        <p:spPr>
          <a:xfrm>
            <a:off x="4561767" y="55928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0F4F0E2-58A3-4A60-9696-34806D36C72F}"/>
              </a:ext>
            </a:extLst>
          </p:cNvPr>
          <p:cNvSpPr/>
          <p:nvPr/>
        </p:nvSpPr>
        <p:spPr>
          <a:xfrm>
            <a:off x="4523105" y="3759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F90B8-3369-4F5E-8D9F-8C3B9A0874F8}"/>
              </a:ext>
            </a:extLst>
          </p:cNvPr>
          <p:cNvSpPr txBox="1"/>
          <p:nvPr/>
        </p:nvSpPr>
        <p:spPr>
          <a:xfrm>
            <a:off x="5951568" y="589284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19DDC7DA-853A-4891-9853-C226591F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4" y="49766"/>
            <a:ext cx="10515600" cy="689093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pracuje</a:t>
            </a:r>
            <a:r>
              <a:rPr lang="en-GB" dirty="0"/>
              <a:t> </a:t>
            </a:r>
            <a:r>
              <a:rPr lang="en-GB" dirty="0" err="1"/>
              <a:t>zespół</a:t>
            </a:r>
            <a:r>
              <a:rPr lang="en-GB" dirty="0"/>
              <a:t>?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E55B91-8AA0-4526-B46B-278C3A40DE9A}"/>
              </a:ext>
            </a:extLst>
          </p:cNvPr>
          <p:cNvSpPr txBox="1"/>
          <p:nvPr/>
        </p:nvSpPr>
        <p:spPr>
          <a:xfrm>
            <a:off x="878406" y="686389"/>
            <a:ext cx="98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feature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1B8B66-C53D-4B91-B8FB-42631C3B9785}"/>
              </a:ext>
            </a:extLst>
          </p:cNvPr>
          <p:cNvSpPr txBox="1"/>
          <p:nvPr/>
        </p:nvSpPr>
        <p:spPr>
          <a:xfrm>
            <a:off x="2014328" y="671874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request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3A302-8F77-45B5-80CF-7638A7ED3203}"/>
              </a:ext>
            </a:extLst>
          </p:cNvPr>
          <p:cNvSpPr txBox="1"/>
          <p:nvPr/>
        </p:nvSpPr>
        <p:spPr>
          <a:xfrm>
            <a:off x="3469949" y="686388"/>
            <a:ext cx="92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code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review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C8BC25-D6B5-4980-92D5-668365EDBD0E}"/>
              </a:ext>
            </a:extLst>
          </p:cNvPr>
          <p:cNvSpPr txBox="1"/>
          <p:nvPr/>
        </p:nvSpPr>
        <p:spPr>
          <a:xfrm>
            <a:off x="4411103" y="686388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 to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‘develop’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1DF809-DEE6-4B92-B28D-6AC95D55F396}"/>
              </a:ext>
            </a:extLst>
          </p:cNvPr>
          <p:cNvSpPr txBox="1"/>
          <p:nvPr/>
        </p:nvSpPr>
        <p:spPr>
          <a:xfrm>
            <a:off x="5837564" y="671873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‘develop’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D37111-CF56-4C8F-A74F-65C7849FAACF}"/>
              </a:ext>
            </a:extLst>
          </p:cNvPr>
          <p:cNvSpPr txBox="1"/>
          <p:nvPr/>
        </p:nvSpPr>
        <p:spPr>
          <a:xfrm>
            <a:off x="7599102" y="677836"/>
            <a:ext cx="1340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request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to ‘master’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E9A060-791B-4CA8-A816-04820149D827}"/>
              </a:ext>
            </a:extLst>
          </p:cNvPr>
          <p:cNvSpPr txBox="1"/>
          <p:nvPr/>
        </p:nvSpPr>
        <p:spPr>
          <a:xfrm>
            <a:off x="9509804" y="671872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‘master’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306809E6-62CC-471A-B66C-B84D231D6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52140" y="50410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9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9" grpId="0" animBg="1"/>
      <p:bldP spid="54" grpId="0"/>
      <p:bldP spid="5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8498C2-597A-4DE3-AABB-A487A9B42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971917"/>
            <a:ext cx="11353799" cy="33702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#!/bin/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test "" = "$(grep '^#[0-9]*-' "$1")" &amp;&amp; {</a:t>
            </a: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   echo &gt;&amp;2 "******  Start the commit message with a # character followed by the task-id!"</a:t>
            </a: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   exit 1</a:t>
            </a: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exit 0</a:t>
            </a:r>
          </a:p>
          <a:p>
            <a:pPr marL="0" indent="0">
              <a:buNone/>
            </a:pP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AD279-4821-4B11-8B07-3747B98B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Hooks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CD4D06-2728-49F0-A6D2-7BFC84D9D9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7D56F-AFE5-456E-BFA1-B18E3663D9FE}"/>
              </a:ext>
            </a:extLst>
          </p:cNvPr>
          <p:cNvSpPr/>
          <p:nvPr/>
        </p:nvSpPr>
        <p:spPr>
          <a:xfrm>
            <a:off x="715328" y="2178233"/>
            <a:ext cx="256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libri" panose="020F0502020204030204" pitchFamily="34" charset="0"/>
                <a:cs typeface="Calibri" panose="020F0502020204030204" pitchFamily="34" charset="0"/>
              </a:rPr>
              <a:t>commit-</a:t>
            </a:r>
            <a:r>
              <a:rPr lang="en-GB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msg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480594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8498C2-597A-4DE3-AABB-A487A9B42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git pull</a:t>
            </a:r>
          </a:p>
          <a:p>
            <a:pPr marL="0" indent="0">
              <a:buNone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cp commit-</a:t>
            </a:r>
            <a:r>
              <a:rPr lang="en-GB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msg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 .git/hooks</a:t>
            </a:r>
          </a:p>
          <a:p>
            <a:pPr marL="0" indent="0">
              <a:buNone/>
            </a:pPr>
            <a:r>
              <a:rPr lang="en-GB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chmod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 +x .git/hooks/commit-</a:t>
            </a:r>
            <a:r>
              <a:rPr lang="en-GB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msg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AD279-4821-4B11-8B07-3747B98B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Hooks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CD4D06-2728-49F0-A6D2-7BFC84D9D9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942474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475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16463</TotalTime>
  <Words>6848</Words>
  <Application>Microsoft Office PowerPoint</Application>
  <PresentationFormat>Widescreen</PresentationFormat>
  <Paragraphs>1021</Paragraphs>
  <Slides>104</Slides>
  <Notes>90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Galano Grotesque Light</vt:lpstr>
      <vt:lpstr>Century Gothic</vt:lpstr>
      <vt:lpstr>Montserrat Light</vt:lpstr>
      <vt:lpstr>Wingdings</vt:lpstr>
      <vt:lpstr>Galano Grotesque Medium</vt:lpstr>
      <vt:lpstr>Calibri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1</vt:lpstr>
      <vt:lpstr>Zadanie 1</vt:lpstr>
      <vt:lpstr>Zadanie 1</vt:lpstr>
      <vt:lpstr>Zadanie 1</vt:lpstr>
      <vt:lpstr>Choinka – popraw ją!</vt:lpstr>
      <vt:lpstr>Cofanie niedodanych zmian polecenie: git checkout</vt:lpstr>
      <vt:lpstr>Odrzucone prezenty!</vt:lpstr>
      <vt:lpstr>Cofanie dodania polecenie: git unadd</vt:lpstr>
      <vt:lpstr>Cofanie dodania polecenie: git reset</vt:lpstr>
      <vt:lpstr>Historia commitów</vt:lpstr>
      <vt:lpstr>Cofanie lokalnego commita polecenie: git reset HEAD</vt:lpstr>
      <vt:lpstr>Cofanie - powtórzenie polecenia: git checkout</vt:lpstr>
      <vt:lpstr>Cofanie - powtórzenie polecenia: git reset plik</vt:lpstr>
      <vt:lpstr>Cofanie - powtórzenie polecenia: git reset HEAD~N</vt:lpstr>
      <vt:lpstr>Stashowanie plików polecenie: git stash</vt:lpstr>
      <vt:lpstr>Stashowanie plików polecenie: git stash</vt:lpstr>
      <vt:lpstr>Stashowanie plików - dokumentacja polecenie: git stash</vt:lpstr>
      <vt:lpstr>Zadanie 2</vt:lpstr>
      <vt:lpstr>Tagowanie polecenie: git tag</vt:lpstr>
      <vt:lpstr>Zadanie 3</vt:lpstr>
      <vt:lpstr>UWAGA: Czas na… projekt </vt:lpstr>
      <vt:lpstr>Po co ten git?</vt:lpstr>
      <vt:lpstr>Po co ten git?</vt:lpstr>
      <vt:lpstr>Po co ten git?</vt:lpstr>
      <vt:lpstr>Jak pracuje zespół?</vt:lpstr>
      <vt:lpstr>Zadanie</vt:lpstr>
      <vt:lpstr>Czas na RELEASE</vt:lpstr>
      <vt:lpstr>Jak pracuje zespół?</vt:lpstr>
      <vt:lpstr>Hooks</vt:lpstr>
      <vt:lpstr>Hooks</vt:lpstr>
      <vt:lpstr>Zadanie 3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Kamil Pakur</cp:lastModifiedBy>
  <cp:revision>325</cp:revision>
  <dcterms:created xsi:type="dcterms:W3CDTF">2019-11-06T13:29:35Z</dcterms:created>
  <dcterms:modified xsi:type="dcterms:W3CDTF">2019-12-13T09:04:38Z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